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5" r:id="rId3"/>
    <p:sldId id="273" r:id="rId4"/>
    <p:sldId id="264" r:id="rId5"/>
    <p:sldId id="257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3"/>
    <p:restoredTop sz="96928"/>
  </p:normalViewPr>
  <p:slideViewPr>
    <p:cSldViewPr snapToGrid="0" snapToObjects="1">
      <p:cViewPr>
        <p:scale>
          <a:sx n="85" d="100"/>
          <a:sy n="85" d="100"/>
        </p:scale>
        <p:origin x="4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A76F9-9B24-2147-8529-B71553163CF0}" type="datetimeFigureOut">
              <a:rPr lang="en-US" smtClean="0"/>
              <a:t>12-Mar-20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811B7-F6A8-F44D-B1C9-084952FFF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39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194E-1E6D-7942-B664-A63995C1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ADFBB-2767-2A42-AD39-9B2E3B7A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63C6-74F4-DD4F-984C-CFEC71A5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F8381-68A2-A342-8447-6AE0159C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7A690-DB42-E24E-97B5-90DD6EA6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CF85-F61E-4942-821D-822F0C74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DD23-387C-C442-95E0-19E6F93F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2145-1D10-9E42-9180-A71276BE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DB3F-1507-3A4E-9856-0CC5156B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9EDDA-5F2F-D244-BB80-19147C34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EBA5C-9F86-1740-BA9B-E4E50FBB2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DC338-E005-954C-86BF-AA487B0EF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F6CDB-7981-3B43-83BC-63975B57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4655-6A39-C748-9623-783A353B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1C68A-26C7-1242-AD79-C76E37EA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29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15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2024064"/>
            <a:ext cx="4222752" cy="28098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69250" y="2024064"/>
            <a:ext cx="4222751" cy="28098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1443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224-1E77-8F4D-81FA-CDDB04A0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88FB-8B02-6C4A-8F36-EFAAE347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8C06-E44A-C944-A01A-75068952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054F-9DF3-BF48-8D6C-E14175AE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1EC9-62AC-274A-8B88-8C0BD1B0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5A55-548F-CD4D-A2EB-75C89676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F1BC1-65E9-914A-B01A-765F8B80D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572A-77C4-B546-9795-FA86D5C7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472E-F92F-354A-A774-8F5500BF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9859-1434-BE48-BA13-2354D9B8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5330-6B86-5844-9C66-E250FE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6BD5-7227-7842-B020-A6DEE6160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74235-EA35-6141-ABEF-8E3CE84EA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5E8B-4C35-C445-B4BD-E5BE4089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28EC9-A9EE-FB4E-9465-64D22147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8487D-3445-2246-800E-1E93C7AE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6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BD15-1F84-754C-8752-A7433E87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E9B7D-C332-6242-8E37-72E3FAF9C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308D-AAD3-8B45-9110-E0E59AA12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8CB9E-3335-0348-A4E2-A720E9194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D5D54-3D22-3A48-9B31-E4AD5FAD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1A82-7531-984D-AA90-D07F65D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155E0-2763-8C49-BD80-C4146108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756A5-AAC9-1447-9C95-DB36991E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78EC-7C14-A84D-923A-007CE17C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9F982-D71A-5B41-927C-86A10C9A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D78CE-2B05-254C-9EDB-FBB83387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B83F-9E38-DB4D-BA8C-18BC3BFB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DDA1D-9551-0A44-940F-9C69B214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0206E-1D78-9D47-B537-C565F947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8E3FD-3248-B347-8622-CA5AE7AF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1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0DAB-FF72-5D4D-8362-F6BE4001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68A2-ABC2-C745-9614-0CC16572A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EDCD-E5F7-B94C-B4EE-95169AC21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1AAC-FD50-EA44-A643-DCAF5AD3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D2CD2-7938-3847-B967-C255946D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80A6-80F4-D141-A33E-7CABFEEB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583C-B5F2-844C-A9B7-515878C6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70F0B-CE44-C548-B0A3-C55B4F5E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231C-221D-3646-B6F3-89B667826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E36C4-E83D-3E43-9F2B-9EEE94E0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D7519-BDC7-5A49-84F8-945B521C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BB28-F220-CC4D-AE15-A0814848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5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018AB-3672-F042-BE88-98C38435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AAD1-72C9-1149-877A-172701833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B372A-5EB9-5A46-8C4F-85D468196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08DB-5896-B646-A623-7929F9109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33266-63C0-E34E-B542-8A3D9F9D5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54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17D1-5E9B-5948-9302-C1966E6D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451" y="379158"/>
            <a:ext cx="2106777" cy="29260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2" name="Rectangle 5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239" y="3423290"/>
            <a:ext cx="2382076" cy="29260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  <a:reflection stA="19000" endPos="65000" dist="50800" dir="5400000" sy="-100000" algn="bl" rotWithShape="0"/>
          </a:effectLst>
        </p:spPr>
      </p:pic>
      <p:sp>
        <p:nvSpPr>
          <p:cNvPr id="50" name="TextBox 9"/>
          <p:cNvSpPr txBox="1"/>
          <p:nvPr/>
        </p:nvSpPr>
        <p:spPr>
          <a:xfrm>
            <a:off x="359172" y="1144769"/>
            <a:ext cx="3724217" cy="28964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700" b="1" spc="276">
                <a:solidFill>
                  <a:schemeClr val="accent1"/>
                </a:solidFill>
              </a:defRPr>
            </a:pPr>
            <a:r>
              <a:rPr lang="en-US" sz="5400" dirty="0">
                <a:solidFill>
                  <a:srgbClr val="7030A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Brain Computer Interfaces</a:t>
            </a:r>
            <a:endParaRPr lang="en-US" sz="5400" dirty="0">
              <a:solidFill>
                <a:srgbClr val="7030A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  <a:sym typeface="Times"/>
            </a:endParaRPr>
          </a:p>
        </p:txBody>
      </p:sp>
      <p:sp>
        <p:nvSpPr>
          <p:cNvPr id="91" name="Rectangle 5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18AC-41F9-8A46-981B-AC645CAB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33" y="379158"/>
            <a:ext cx="1909324" cy="29260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77" y="3695224"/>
            <a:ext cx="1573074" cy="69195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F401EC-B304-8149-A7AA-C963D099523A}"/>
              </a:ext>
            </a:extLst>
          </p:cNvPr>
          <p:cNvSpPr/>
          <p:nvPr/>
        </p:nvSpPr>
        <p:spPr>
          <a:xfrm>
            <a:off x="7860305" y="1539552"/>
            <a:ext cx="693179" cy="386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693179"/>
                      <a:gd name="connsiteY0" fmla="*/ 96740 h 386958"/>
                      <a:gd name="connsiteX1" fmla="*/ 499700 w 693179"/>
                      <a:gd name="connsiteY1" fmla="*/ 96740 h 386958"/>
                      <a:gd name="connsiteX2" fmla="*/ 499700 w 693179"/>
                      <a:gd name="connsiteY2" fmla="*/ 0 h 386958"/>
                      <a:gd name="connsiteX3" fmla="*/ 693179 w 693179"/>
                      <a:gd name="connsiteY3" fmla="*/ 193479 h 386958"/>
                      <a:gd name="connsiteX4" fmla="*/ 499700 w 693179"/>
                      <a:gd name="connsiteY4" fmla="*/ 386958 h 386958"/>
                      <a:gd name="connsiteX5" fmla="*/ 499700 w 693179"/>
                      <a:gd name="connsiteY5" fmla="*/ 290219 h 386958"/>
                      <a:gd name="connsiteX6" fmla="*/ 0 w 693179"/>
                      <a:gd name="connsiteY6" fmla="*/ 290219 h 386958"/>
                      <a:gd name="connsiteX7" fmla="*/ 0 w 693179"/>
                      <a:gd name="connsiteY7" fmla="*/ 96740 h 386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179" h="386958" fill="none" extrusionOk="0">
                        <a:moveTo>
                          <a:pt x="0" y="96740"/>
                        </a:moveTo>
                        <a:cubicBezTo>
                          <a:pt x="58344" y="135800"/>
                          <a:pt x="410410" y="133770"/>
                          <a:pt x="499700" y="96740"/>
                        </a:cubicBezTo>
                        <a:cubicBezTo>
                          <a:pt x="498862" y="64249"/>
                          <a:pt x="496689" y="20938"/>
                          <a:pt x="499700" y="0"/>
                        </a:cubicBezTo>
                        <a:cubicBezTo>
                          <a:pt x="514323" y="42523"/>
                          <a:pt x="646252" y="129818"/>
                          <a:pt x="693179" y="193479"/>
                        </a:cubicBezTo>
                        <a:cubicBezTo>
                          <a:pt x="612429" y="289351"/>
                          <a:pt x="578770" y="311042"/>
                          <a:pt x="499700" y="386958"/>
                        </a:cubicBezTo>
                        <a:cubicBezTo>
                          <a:pt x="507519" y="369364"/>
                          <a:pt x="491201" y="321235"/>
                          <a:pt x="499700" y="290219"/>
                        </a:cubicBezTo>
                        <a:cubicBezTo>
                          <a:pt x="342980" y="265283"/>
                          <a:pt x="188279" y="327053"/>
                          <a:pt x="0" y="290219"/>
                        </a:cubicBezTo>
                        <a:cubicBezTo>
                          <a:pt x="3293" y="209258"/>
                          <a:pt x="-3541" y="122327"/>
                          <a:pt x="0" y="96740"/>
                        </a:cubicBezTo>
                        <a:close/>
                      </a:path>
                      <a:path w="693179" h="386958" stroke="0" extrusionOk="0">
                        <a:moveTo>
                          <a:pt x="0" y="96740"/>
                        </a:moveTo>
                        <a:cubicBezTo>
                          <a:pt x="181153" y="69500"/>
                          <a:pt x="399399" y="89347"/>
                          <a:pt x="499700" y="96740"/>
                        </a:cubicBezTo>
                        <a:cubicBezTo>
                          <a:pt x="498208" y="56011"/>
                          <a:pt x="501921" y="45879"/>
                          <a:pt x="499700" y="0"/>
                        </a:cubicBezTo>
                        <a:cubicBezTo>
                          <a:pt x="594248" y="90018"/>
                          <a:pt x="627528" y="155558"/>
                          <a:pt x="693179" y="193479"/>
                        </a:cubicBezTo>
                        <a:cubicBezTo>
                          <a:pt x="663401" y="254984"/>
                          <a:pt x="545963" y="312229"/>
                          <a:pt x="499700" y="386958"/>
                        </a:cubicBezTo>
                        <a:cubicBezTo>
                          <a:pt x="491700" y="374335"/>
                          <a:pt x="499610" y="302203"/>
                          <a:pt x="499700" y="290219"/>
                        </a:cubicBezTo>
                        <a:cubicBezTo>
                          <a:pt x="347645" y="258759"/>
                          <a:pt x="218854" y="249207"/>
                          <a:pt x="0" y="290219"/>
                        </a:cubicBezTo>
                        <a:cubicBezTo>
                          <a:pt x="-3238" y="244492"/>
                          <a:pt x="2498" y="128481"/>
                          <a:pt x="0" y="967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5" name="Image" descr="Image">
            <a:extLst>
              <a:ext uri="{FF2B5EF4-FFF2-40B4-BE49-F238E27FC236}">
                <a16:creationId xmlns:a16="http://schemas.microsoft.com/office/drawing/2014/main" id="{6F8736C7-4E42-5243-8897-8AE580B70B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641"/>
          </a:blip>
          <a:stretch>
            <a:fillRect/>
          </a:stretch>
        </p:blipFill>
        <p:spPr>
          <a:xfrm rot="21180000">
            <a:off x="5278039" y="4012961"/>
            <a:ext cx="2180712" cy="2227109"/>
          </a:xfrm>
          <a:prstGeom prst="rect">
            <a:avLst/>
          </a:prstGeom>
          <a:noFill/>
          <a:ln w="12700">
            <a:miter lim="400000"/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7B7EF-5F8C-9F46-836E-B268EA438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75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F78698-73E3-ED46-B12D-88EC06812F94}"/>
              </a:ext>
            </a:extLst>
          </p:cNvPr>
          <p:cNvSpPr/>
          <p:nvPr/>
        </p:nvSpPr>
        <p:spPr>
          <a:xfrm>
            <a:off x="0" y="1148898"/>
            <a:ext cx="429350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7030A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Electroencephalography (EEG)-based brain-computer interface (BCI) 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4CF36-8B51-3347-90B0-171C95B31781}"/>
              </a:ext>
            </a:extLst>
          </p:cNvPr>
          <p:cNvSpPr/>
          <p:nvPr/>
        </p:nvSpPr>
        <p:spPr>
          <a:xfrm>
            <a:off x="21800" y="2631637"/>
            <a:ext cx="4271704" cy="38849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EEG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non-invasive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technique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continuous recording of electrical brain activity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Electrical signals produced by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 activity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are recorded from the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scalp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 from the cortical surface, or from within the brain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They are analyzed to measure specific features (e.g., amplitudes of EEG rhythms or firing rates of single neurons) that reflect the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BCI user’s intent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These features are translated into commands that operate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E69-F045-9A4E-B52F-03299508F8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692640" y="6356350"/>
            <a:ext cx="212445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4" name="Screen Shot 2562-01-27 at 23.15.36.png" descr="Screen Shot 2562-01-27 at 23.15.36.png">
            <a:extLst>
              <a:ext uri="{FF2B5EF4-FFF2-40B4-BE49-F238E27FC236}">
                <a16:creationId xmlns:a16="http://schemas.microsoft.com/office/drawing/2014/main" id="{EDC476A9-BE71-8F41-9712-414970E2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4" r="2444"/>
          <a:stretch>
            <a:fillRect/>
          </a:stretch>
        </p:blipFill>
        <p:spPr>
          <a:xfrm>
            <a:off x="5088708" y="136525"/>
            <a:ext cx="6185034" cy="66447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90113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92103FF-2644-A74D-9A7C-70718F7A7323}"/>
              </a:ext>
            </a:extLst>
          </p:cNvPr>
          <p:cNvSpPr/>
          <p:nvPr/>
        </p:nvSpPr>
        <p:spPr>
          <a:xfrm>
            <a:off x="2156178" y="523526"/>
            <a:ext cx="6900666" cy="1387301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0733A-A616-0446-B23B-9773416A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" y="2380473"/>
            <a:ext cx="2951856" cy="322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96CC1-20C1-234D-BEC2-17AF06D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11" y="2177241"/>
            <a:ext cx="1862064" cy="2287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C88B0-82F4-5340-99BC-0F58B571D58F}"/>
              </a:ext>
            </a:extLst>
          </p:cNvPr>
          <p:cNvSpPr txBox="1"/>
          <p:nvPr/>
        </p:nvSpPr>
        <p:spPr>
          <a:xfrm>
            <a:off x="3020052" y="5286167"/>
            <a:ext cx="517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“Motor imagery (MI) is defined as the cognitive process of imagining the movement  of your own body part without actually moving that body part”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8F61455-5BDE-FD4E-B1D8-3FF11C31220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5400000" flipH="1">
            <a:off x="5541936" y="1572261"/>
            <a:ext cx="856706" cy="8929699"/>
          </a:xfrm>
          <a:prstGeom prst="bentConnector3">
            <a:avLst>
              <a:gd name="adj1" fmla="val -41406"/>
            </a:avLst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2C4B7C-28A6-6946-9B27-748D0CAFA92D}"/>
              </a:ext>
            </a:extLst>
          </p:cNvPr>
          <p:cNvSpPr txBox="1"/>
          <p:nvPr/>
        </p:nvSpPr>
        <p:spPr>
          <a:xfrm>
            <a:off x="3943591" y="6430005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Feedbacks: Visual, Haptics, Auditory, 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133989-75A3-3140-83B1-DAF7F0A63C26}"/>
              </a:ext>
            </a:extLst>
          </p:cNvPr>
          <p:cNvSpPr txBox="1"/>
          <p:nvPr/>
        </p:nvSpPr>
        <p:spPr>
          <a:xfrm>
            <a:off x="4228947" y="523526"/>
            <a:ext cx="258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Brain-Computer Interfaces (BCIs)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3ED6F2-29AE-B741-82F7-0559A5CA0078}"/>
              </a:ext>
            </a:extLst>
          </p:cNvPr>
          <p:cNvSpPr txBox="1"/>
          <p:nvPr/>
        </p:nvSpPr>
        <p:spPr>
          <a:xfrm>
            <a:off x="2321632" y="1033424"/>
            <a:ext cx="1289118" cy="64633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 signal acquisition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CA8BC3-F9E5-5347-B75D-3EEFAE812435}"/>
              </a:ext>
            </a:extLst>
          </p:cNvPr>
          <p:cNvSpPr txBox="1"/>
          <p:nvPr/>
        </p:nvSpPr>
        <p:spPr>
          <a:xfrm>
            <a:off x="5728215" y="1031357"/>
            <a:ext cx="1289119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 extraction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8283433-9B67-544F-8B8A-4745E7EDFE36}"/>
              </a:ext>
            </a:extLst>
          </p:cNvPr>
          <p:cNvSpPr txBox="1"/>
          <p:nvPr/>
        </p:nvSpPr>
        <p:spPr>
          <a:xfrm>
            <a:off x="4024923" y="1032993"/>
            <a:ext cx="1289119" cy="36933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Pre-processing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F9C00A1-7609-1D4D-B013-0BF935B08E0C}"/>
              </a:ext>
            </a:extLst>
          </p:cNvPr>
          <p:cNvSpPr txBox="1"/>
          <p:nvPr/>
        </p:nvSpPr>
        <p:spPr>
          <a:xfrm>
            <a:off x="7431507" y="1031356"/>
            <a:ext cx="1425172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9477E3-EBAE-3C49-BFC4-9BA98237A20D}"/>
              </a:ext>
            </a:extLst>
          </p:cNvPr>
          <p:cNvCxnSpPr>
            <a:stCxn id="102" idx="3"/>
            <a:endCxn id="108" idx="1"/>
          </p:cNvCxnSpPr>
          <p:nvPr/>
        </p:nvCxnSpPr>
        <p:spPr>
          <a:xfrm flipV="1">
            <a:off x="3610750" y="1217659"/>
            <a:ext cx="414173" cy="13893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6FD725-FCF6-B345-9928-F8CF9776724B}"/>
              </a:ext>
            </a:extLst>
          </p:cNvPr>
          <p:cNvCxnSpPr>
            <a:stCxn id="108" idx="3"/>
            <a:endCxn id="103" idx="1"/>
          </p:cNvCxnSpPr>
          <p:nvPr/>
        </p:nvCxnSpPr>
        <p:spPr>
          <a:xfrm>
            <a:off x="5314042" y="1217659"/>
            <a:ext cx="414173" cy="136864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1841B5-5414-DC4E-BB98-BA37BC3A76CA}"/>
              </a:ext>
            </a:extLst>
          </p:cNvPr>
          <p:cNvCxnSpPr>
            <a:stCxn id="103" idx="3"/>
            <a:endCxn id="109" idx="1"/>
          </p:cNvCxnSpPr>
          <p:nvPr/>
        </p:nvCxnSpPr>
        <p:spPr>
          <a:xfrm flipV="1">
            <a:off x="7017334" y="1354522"/>
            <a:ext cx="414173" cy="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BB04E9E-8E8B-C543-91A5-036138A0FC1A}"/>
              </a:ext>
            </a:extLst>
          </p:cNvPr>
          <p:cNvCxnSpPr>
            <a:cxnSpLocks/>
            <a:stCxn id="109" idx="3"/>
            <a:endCxn id="8" idx="0"/>
          </p:cNvCxnSpPr>
          <p:nvPr/>
        </p:nvCxnSpPr>
        <p:spPr>
          <a:xfrm>
            <a:off x="8856679" y="1354522"/>
            <a:ext cx="1578459" cy="514010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110F33C-C6B6-3044-A379-244870FFA8BA}"/>
              </a:ext>
            </a:extLst>
          </p:cNvPr>
          <p:cNvCxnSpPr>
            <a:stCxn id="11" idx="0"/>
            <a:endCxn id="102" idx="1"/>
          </p:cNvCxnSpPr>
          <p:nvPr/>
        </p:nvCxnSpPr>
        <p:spPr>
          <a:xfrm rot="5400000" flipH="1" flipV="1">
            <a:off x="1401594" y="1460436"/>
            <a:ext cx="1023883" cy="816193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91B8099-4736-234F-8560-F6C56B4D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856" y="2380473"/>
            <a:ext cx="2644436" cy="2158934"/>
          </a:xfrm>
          <a:prstGeom prst="rect">
            <a:avLst/>
          </a:prstGeom>
        </p:spPr>
      </p:pic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A6AA2FBD-E9A2-8040-81AD-D7C0F47D7544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 rot="5400000">
            <a:off x="6966691" y="1203071"/>
            <a:ext cx="702786" cy="1652019"/>
          </a:xfrm>
          <a:prstGeom prst="bentConnector3">
            <a:avLst/>
          </a:prstGeom>
          <a:ln w="25400">
            <a:solidFill>
              <a:schemeClr val="accent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9C37173-9570-894C-A7CA-91C314CF1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851" y="1868532"/>
            <a:ext cx="3472573" cy="45969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4221B-00FD-AD4A-AABD-130C305878FB}"/>
              </a:ext>
            </a:extLst>
          </p:cNvPr>
          <p:cNvSpPr/>
          <p:nvPr/>
        </p:nvSpPr>
        <p:spPr>
          <a:xfrm>
            <a:off x="29511" y="23204"/>
            <a:ext cx="3142207" cy="461665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Motor imagery (MI)  Based BCI</a:t>
            </a:r>
            <a:endParaRPr lang="en-US" sz="2400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867E0-50B4-7F4D-8535-73956254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fld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0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New picture">
            <a:extLst>
              <a:ext uri="{FF2B5EF4-FFF2-40B4-BE49-F238E27FC236}">
                <a16:creationId xmlns:a16="http://schemas.microsoft.com/office/drawing/2014/main" id="{F963198C-C168-F640-AF9C-2FB8CAF21924}"/>
              </a:ext>
            </a:extLst>
          </p:cNvPr>
          <p:cNvPicPr/>
          <p:nvPr/>
        </p:nvPicPr>
        <p:blipFill rotWithShape="1">
          <a:blip r:embed="rId3"/>
          <a:srcRect l="7103" b="68839"/>
          <a:stretch/>
        </p:blipFill>
        <p:spPr>
          <a:xfrm>
            <a:off x="814848" y="678778"/>
            <a:ext cx="10955843" cy="2593843"/>
          </a:xfrm>
          <a:prstGeom prst="rect">
            <a:avLst/>
          </a:prstGeom>
        </p:spPr>
      </p:pic>
      <p:sp>
        <p:nvSpPr>
          <p:cNvPr id="377" name="Google Shape;377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96000" cy="563242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Event-Related Potential (ERP) Based BCI</a:t>
            </a:r>
            <a:endParaRPr sz="2400" b="1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80" name="Google Shape;38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03" y="3594181"/>
            <a:ext cx="3530278" cy="2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F5FDD-A5E9-4B40-A326-FEFDA0222CCE}"/>
              </a:ext>
            </a:extLst>
          </p:cNvPr>
          <p:cNvSpPr/>
          <p:nvPr/>
        </p:nvSpPr>
        <p:spPr>
          <a:xfrm>
            <a:off x="4463181" y="3194071"/>
            <a:ext cx="2462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6×6 ERP speller layout </a:t>
            </a:r>
          </a:p>
        </p:txBody>
      </p:sp>
      <p:pic>
        <p:nvPicPr>
          <p:cNvPr id="15" name="New picture">
            <a:extLst>
              <a:ext uri="{FF2B5EF4-FFF2-40B4-BE49-F238E27FC236}">
                <a16:creationId xmlns:a16="http://schemas.microsoft.com/office/drawing/2014/main" id="{DA7A2C22-5B1C-0943-9F69-5BE0B710DF29}"/>
              </a:ext>
            </a:extLst>
          </p:cNvPr>
          <p:cNvPicPr/>
          <p:nvPr/>
        </p:nvPicPr>
        <p:blipFill rotWithShape="1">
          <a:blip r:embed="rId5"/>
          <a:srcRect l="9231" t="1669" r="51766" b="82751"/>
          <a:stretch/>
        </p:blipFill>
        <p:spPr>
          <a:xfrm>
            <a:off x="4903019" y="3594181"/>
            <a:ext cx="7288981" cy="317423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F3675-D40E-E342-B0B4-44901EADA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</a:t>
            </a:fld>
            <a:endParaRPr lang="en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28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1E4FCD63-4BC1-4A44-B77E-DB300BA74C32}"/>
              </a:ext>
            </a:extLst>
          </p:cNvPr>
          <p:cNvSpPr txBox="1"/>
          <p:nvPr/>
        </p:nvSpPr>
        <p:spPr>
          <a:xfrm>
            <a:off x="15555" y="16271"/>
            <a:ext cx="7878379" cy="46166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SSVEP based BCI towards continuously control robotics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2AEABB-883B-4041-9EDA-5F1B731E4384}"/>
              </a:ext>
            </a:extLst>
          </p:cNvPr>
          <p:cNvGrpSpPr/>
          <p:nvPr/>
        </p:nvGrpSpPr>
        <p:grpSpPr>
          <a:xfrm>
            <a:off x="34220" y="1608126"/>
            <a:ext cx="12123557" cy="5218158"/>
            <a:chOff x="50000" y="551706"/>
            <a:chExt cx="12123557" cy="5218158"/>
          </a:xfrm>
        </p:grpSpPr>
        <p:pic>
          <p:nvPicPr>
            <p:cNvPr id="10" name="EEG headsets.pdf" descr="EEG headsets.pdf">
              <a:extLst>
                <a:ext uri="{FF2B5EF4-FFF2-40B4-BE49-F238E27FC236}">
                  <a16:creationId xmlns:a16="http://schemas.microsoft.com/office/drawing/2014/main" id="{5B054E48-1A12-5046-B472-E3A05E21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" y="3640216"/>
              <a:ext cx="1470143" cy="10587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C13357-9903-C949-91A7-3B5119EB6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676"/>
            <a:stretch/>
          </p:blipFill>
          <p:spPr>
            <a:xfrm>
              <a:off x="9948458" y="3302801"/>
              <a:ext cx="2225099" cy="175737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A4106F-8726-AF4E-81ED-87E1EC09B9C9}"/>
                </a:ext>
              </a:extLst>
            </p:cNvPr>
            <p:cNvGrpSpPr/>
            <p:nvPr/>
          </p:nvGrpSpPr>
          <p:grpSpPr>
            <a:xfrm>
              <a:off x="3214671" y="551706"/>
              <a:ext cx="3055257" cy="2215862"/>
              <a:chOff x="3153519" y="0"/>
              <a:chExt cx="3357009" cy="270351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4AB362A-6083-A04D-9A9D-FCA7A9DED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32" t="22989" r="12266" b="16287"/>
              <a:stretch/>
            </p:blipFill>
            <p:spPr>
              <a:xfrm>
                <a:off x="3153519" y="0"/>
                <a:ext cx="3357009" cy="270351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DFBF8B-C6FD-964D-9AB9-4BDE0DAB3529}"/>
                  </a:ext>
                </a:extLst>
              </p:cNvPr>
              <p:cNvSpPr/>
              <p:nvPr/>
            </p:nvSpPr>
            <p:spPr>
              <a:xfrm>
                <a:off x="4621711" y="219456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70CBB3-8887-EE47-9C37-7C2F57901C0C}"/>
                  </a:ext>
                </a:extLst>
              </p:cNvPr>
              <p:cNvSpPr/>
              <p:nvPr/>
            </p:nvSpPr>
            <p:spPr>
              <a:xfrm>
                <a:off x="3384223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244CE2-9783-454D-A004-0649FF57D707}"/>
                  </a:ext>
                </a:extLst>
              </p:cNvPr>
              <p:cNvSpPr/>
              <p:nvPr/>
            </p:nvSpPr>
            <p:spPr>
              <a:xfrm>
                <a:off x="4621711" y="1604672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76CE07-544A-C848-AF4B-C0A3DDB0D05D}"/>
                  </a:ext>
                </a:extLst>
              </p:cNvPr>
              <p:cNvSpPr/>
              <p:nvPr/>
            </p:nvSpPr>
            <p:spPr>
              <a:xfrm>
                <a:off x="5885688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99F1C1-7097-724E-94B5-0A5BE5AE9FA1}"/>
                  </a:ext>
                </a:extLst>
              </p:cNvPr>
              <p:cNvSpPr/>
              <p:nvPr/>
            </p:nvSpPr>
            <p:spPr>
              <a:xfrm>
                <a:off x="5031667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D8368BF-B010-7F40-9F94-1322C8A99C6B}"/>
                  </a:ext>
                </a:extLst>
              </p:cNvPr>
              <p:cNvSpPr/>
              <p:nvPr/>
            </p:nvSpPr>
            <p:spPr>
              <a:xfrm>
                <a:off x="4238244" y="91666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184EBC4-E5E3-124F-9BC8-6EDC02218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6648" y="1134568"/>
                <a:ext cx="2987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7619FAD-5E5D-6A4B-8286-B1CF895AA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5183" y="1134568"/>
                <a:ext cx="2987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A00F475-FAD1-C34D-A9F1-04E3936C1D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2023" y="265176"/>
                <a:ext cx="0" cy="354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7439D59-2963-3748-BA2C-39DBC4C81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2023" y="1659603"/>
                <a:ext cx="0" cy="354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C9BF7-3E7A-E045-B41B-1F631DC2F6BA}"/>
                  </a:ext>
                </a:extLst>
              </p:cNvPr>
              <p:cNvSpPr txBox="1"/>
              <p:nvPr/>
            </p:nvSpPr>
            <p:spPr>
              <a:xfrm>
                <a:off x="5027802" y="1006439"/>
                <a:ext cx="428353" cy="300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FAST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5B67FA-8FD2-2946-9D15-8DD32910700F}"/>
                  </a:ext>
                </a:extLst>
              </p:cNvPr>
              <p:cNvSpPr txBox="1"/>
              <p:nvPr/>
            </p:nvSpPr>
            <p:spPr>
              <a:xfrm>
                <a:off x="4159522" y="1005985"/>
                <a:ext cx="463580" cy="300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SLOW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F8954C-BE09-0D4B-A0EC-351868DEA07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flipV="1">
              <a:off x="785072" y="1659637"/>
              <a:ext cx="2429599" cy="1980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96A5C3-C3BF-7744-BEC1-6C1743E70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072" y="1426277"/>
              <a:ext cx="2376066" cy="2002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A3EB1F-8FC2-E943-9E6E-344B3DCE0EF5}"/>
                </a:ext>
              </a:extLst>
            </p:cNvPr>
            <p:cNvSpPr txBox="1"/>
            <p:nvPr/>
          </p:nvSpPr>
          <p:spPr>
            <a:xfrm rot="19240843">
              <a:off x="1472855" y="1995308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Pay Attention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A268B0-420C-E245-AB1E-9E01BF6DDE9F}"/>
                </a:ext>
              </a:extLst>
            </p:cNvPr>
            <p:cNvSpPr txBox="1"/>
            <p:nvPr/>
          </p:nvSpPr>
          <p:spPr>
            <a:xfrm rot="19245850">
              <a:off x="1828707" y="2354701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Visual Feedback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FDB3B9-968E-DD40-946C-CD58B0269DEE}"/>
                </a:ext>
              </a:extLst>
            </p:cNvPr>
            <p:cNvSpPr txBox="1"/>
            <p:nvPr/>
          </p:nvSpPr>
          <p:spPr>
            <a:xfrm>
              <a:off x="1291292" y="4931280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Human</a:t>
              </a:r>
            </a:p>
            <a:p>
              <a:pPr algn="ctr"/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Response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A9194-5FD9-2948-96BE-497C9A95F1F3}"/>
                </a:ext>
              </a:extLst>
            </p:cNvPr>
            <p:cNvSpPr txBox="1"/>
            <p:nvPr/>
          </p:nvSpPr>
          <p:spPr>
            <a:xfrm>
              <a:off x="1925553" y="4147788"/>
              <a:ext cx="1289118" cy="523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Brain signal acquisition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85E3D4-AF7C-9E49-B463-8E11565B4952}"/>
                </a:ext>
              </a:extLst>
            </p:cNvPr>
            <p:cNvSpPr txBox="1"/>
            <p:nvPr/>
          </p:nvSpPr>
          <p:spPr>
            <a:xfrm>
              <a:off x="5088764" y="4152456"/>
              <a:ext cx="1289119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Feature extraction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0373DD-AD4D-5048-8E25-0CDA08162300}"/>
                </a:ext>
              </a:extLst>
            </p:cNvPr>
            <p:cNvSpPr txBox="1"/>
            <p:nvPr/>
          </p:nvSpPr>
          <p:spPr>
            <a:xfrm>
              <a:off x="3507158" y="4146338"/>
              <a:ext cx="1289119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Pre-processing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9017433-DCCE-2240-9EF3-BFE8A34617D8}"/>
                </a:ext>
              </a:extLst>
            </p:cNvPr>
            <p:cNvGrpSpPr/>
            <p:nvPr/>
          </p:nvGrpSpPr>
          <p:grpSpPr>
            <a:xfrm>
              <a:off x="7536879" y="1968099"/>
              <a:ext cx="1509280" cy="1653435"/>
              <a:chOff x="7355445" y="2125423"/>
              <a:chExt cx="1509280" cy="165343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3CDF8F1-9956-B548-9B96-249ED99B6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2439"/>
              <a:stretch/>
            </p:blipFill>
            <p:spPr>
              <a:xfrm>
                <a:off x="7355445" y="2125423"/>
                <a:ext cx="1448515" cy="1128748"/>
              </a:xfrm>
              <a:prstGeom prst="rect">
                <a:avLst/>
              </a:prstGeom>
            </p:spPr>
          </p:pic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6D2F8551-6EBC-9940-91FA-CBE025D2F37A}"/>
                  </a:ext>
                </a:extLst>
              </p:cNvPr>
              <p:cNvSpPr/>
              <p:nvPr/>
            </p:nvSpPr>
            <p:spPr>
              <a:xfrm>
                <a:off x="7474837" y="3079141"/>
                <a:ext cx="1389888" cy="6997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064E13-20E7-074A-B4CF-BE275D19E188}"/>
                  </a:ext>
                </a:extLst>
              </p:cNvPr>
              <p:cNvSpPr txBox="1"/>
              <p:nvPr/>
            </p:nvSpPr>
            <p:spPr>
              <a:xfrm>
                <a:off x="7750465" y="3167389"/>
                <a:ext cx="865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Frequency </a:t>
                </a:r>
              </a:p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classification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D1B4DAC-4E53-5F49-B56D-355E41D51C20}"/>
                </a:ext>
              </a:extLst>
            </p:cNvPr>
            <p:cNvGrpSpPr/>
            <p:nvPr/>
          </p:nvGrpSpPr>
          <p:grpSpPr>
            <a:xfrm>
              <a:off x="7338770" y="4949770"/>
              <a:ext cx="2052201" cy="820094"/>
              <a:chOff x="7366747" y="4849186"/>
              <a:chExt cx="2052201" cy="820094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DDC7E6B-A2E9-EE46-AB3D-DD84E5599C24}"/>
                  </a:ext>
                </a:extLst>
              </p:cNvPr>
              <p:cNvSpPr/>
              <p:nvPr/>
            </p:nvSpPr>
            <p:spPr>
              <a:xfrm>
                <a:off x="7474836" y="4849186"/>
                <a:ext cx="1836025" cy="8200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2BB9B98-29C3-BD4B-B245-1110D5A6F262}"/>
                  </a:ext>
                </a:extLst>
              </p:cNvPr>
              <p:cNvSpPr/>
              <p:nvPr/>
            </p:nvSpPr>
            <p:spPr>
              <a:xfrm>
                <a:off x="7366747" y="4889901"/>
                <a:ext cx="20522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Predictive model for SSVEP amplitude modulations</a:t>
                </a:r>
              </a:p>
            </p:txBody>
          </p:sp>
        </p:grp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DE945DA-64CC-054C-8C26-D484C525B14D}"/>
                </a:ext>
              </a:extLst>
            </p:cNvPr>
            <p:cNvCxnSpPr>
              <a:cxnSpLocks/>
              <a:stCxn id="48" idx="1"/>
              <a:endCxn id="63" idx="1"/>
            </p:cNvCxnSpPr>
            <p:nvPr/>
          </p:nvCxnSpPr>
          <p:spPr>
            <a:xfrm rot="10800000" flipV="1">
              <a:off x="7338771" y="3271675"/>
              <a:ext cx="317501" cy="1980419"/>
            </a:xfrm>
            <a:prstGeom prst="bentConnector3">
              <a:avLst>
                <a:gd name="adj1" fmla="val 172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FE719FA2-929D-034A-8A72-F148D3D9C861}"/>
                </a:ext>
              </a:extLst>
            </p:cNvPr>
            <p:cNvCxnSpPr>
              <a:stCxn id="10" idx="2"/>
              <a:endCxn id="51" idx="2"/>
            </p:cNvCxnSpPr>
            <p:nvPr/>
          </p:nvCxnSpPr>
          <p:spPr>
            <a:xfrm rot="5400000" flipH="1" flipV="1">
              <a:off x="1663590" y="3792490"/>
              <a:ext cx="28004" cy="1785040"/>
            </a:xfrm>
            <a:prstGeom prst="bentConnector3">
              <a:avLst>
                <a:gd name="adj1" fmla="val -81631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802209C-EA75-D640-98DD-D9D0CDF98D7B}"/>
                </a:ext>
              </a:extLst>
            </p:cNvPr>
            <p:cNvCxnSpPr>
              <a:cxnSpLocks/>
              <a:stCxn id="51" idx="3"/>
              <a:endCxn id="53" idx="1"/>
            </p:cNvCxnSpPr>
            <p:nvPr/>
          </p:nvCxnSpPr>
          <p:spPr>
            <a:xfrm flipV="1">
              <a:off x="3214671" y="4300227"/>
              <a:ext cx="292487" cy="10917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010AC3D-6BAE-EB47-A1F6-91D23BB81B13}"/>
                </a:ext>
              </a:extLst>
            </p:cNvPr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4796277" y="4300227"/>
              <a:ext cx="292487" cy="61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4D97ED-1DFD-8742-B830-02D7F987CAF2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6377883" y="4306345"/>
              <a:ext cx="736149" cy="10160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417C7C4-83D1-0045-BF0E-DCC21AEE40DC}"/>
                </a:ext>
              </a:extLst>
            </p:cNvPr>
            <p:cNvSpPr txBox="1"/>
            <p:nvPr/>
          </p:nvSpPr>
          <p:spPr>
            <a:xfrm>
              <a:off x="3715414" y="2706507"/>
              <a:ext cx="144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Stimulation Interfaces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9B5C4C32-53D2-B046-AEBF-D31EB0B7030D}"/>
                </a:ext>
              </a:extLst>
            </p:cNvPr>
            <p:cNvCxnSpPr>
              <a:cxnSpLocks/>
              <a:stCxn id="63" idx="3"/>
              <a:endCxn id="3" idx="1"/>
            </p:cNvCxnSpPr>
            <p:nvPr/>
          </p:nvCxnSpPr>
          <p:spPr>
            <a:xfrm flipV="1">
              <a:off x="9390971" y="4181489"/>
              <a:ext cx="557487" cy="1070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D89E20BA-C4E4-3247-B5DC-AA759BE5887C}"/>
                </a:ext>
              </a:extLst>
            </p:cNvPr>
            <p:cNvCxnSpPr>
              <a:cxnSpLocks/>
              <a:stCxn id="48" idx="3"/>
              <a:endCxn id="3" idx="1"/>
            </p:cNvCxnSpPr>
            <p:nvPr/>
          </p:nvCxnSpPr>
          <p:spPr>
            <a:xfrm>
              <a:off x="9046159" y="3271676"/>
              <a:ext cx="902299" cy="909813"/>
            </a:xfrm>
            <a:prstGeom prst="bentConnector3">
              <a:avLst>
                <a:gd name="adj1" fmla="val 68241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E6DA99F-4485-3543-8719-3E49B3BAE476}"/>
                </a:ext>
              </a:extLst>
            </p:cNvPr>
            <p:cNvCxnSpPr>
              <a:cxnSpLocks/>
              <a:stCxn id="48" idx="3"/>
              <a:endCxn id="7" idx="3"/>
            </p:cNvCxnSpPr>
            <p:nvPr/>
          </p:nvCxnSpPr>
          <p:spPr>
            <a:xfrm flipH="1" flipV="1">
              <a:off x="6269928" y="1659637"/>
              <a:ext cx="2776231" cy="1612039"/>
            </a:xfrm>
            <a:prstGeom prst="bentConnector3">
              <a:avLst>
                <a:gd name="adj1" fmla="val -8234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9404E2-ED40-FF40-AFE0-635A8A403636}"/>
                </a:ext>
              </a:extLst>
            </p:cNvPr>
            <p:cNvSpPr txBox="1"/>
            <p:nvPr/>
          </p:nvSpPr>
          <p:spPr>
            <a:xfrm>
              <a:off x="8855680" y="3608979"/>
              <a:ext cx="854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Direction Control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D55519-41A2-E54C-8074-0011A9965286}"/>
                </a:ext>
              </a:extLst>
            </p:cNvPr>
            <p:cNvSpPr txBox="1"/>
            <p:nvPr/>
          </p:nvSpPr>
          <p:spPr>
            <a:xfrm>
              <a:off x="8947318" y="4379607"/>
              <a:ext cx="671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Speed Levels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258B05B-D9C3-784E-A00E-54EC59834411}"/>
                </a:ext>
              </a:extLst>
            </p:cNvPr>
            <p:cNvSpPr txBox="1"/>
            <p:nvPr/>
          </p:nvSpPr>
          <p:spPr>
            <a:xfrm>
              <a:off x="6455788" y="1362490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Updating intensities of stimuli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ADA120B-51D0-274F-B5E3-6F66C3233AE5}"/>
                </a:ext>
              </a:extLst>
            </p:cNvPr>
            <p:cNvSpPr txBox="1"/>
            <p:nvPr/>
          </p:nvSpPr>
          <p:spPr>
            <a:xfrm>
              <a:off x="10653203" y="4995161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Jaco arm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0DDDCD9-1109-6F41-B29D-CD0DCD5AE0CE}"/>
              </a:ext>
            </a:extLst>
          </p:cNvPr>
          <p:cNvSpPr/>
          <p:nvPr/>
        </p:nvSpPr>
        <p:spPr>
          <a:xfrm>
            <a:off x="118953" y="458320"/>
            <a:ext cx="115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Steady state visually evoked potential (</a:t>
            </a:r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SSVEP) has been generally high signal-to-noise ratio (SNR) and high information transfer rate (ITR).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• An electrical potential that is evoked from visual cortex within approximately 300 </a:t>
            </a:r>
            <a:r>
              <a:rPr lang="en-US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ms</a:t>
            </a:r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after the presentation of visual stimulus.</a:t>
            </a:r>
            <a:endParaRPr lang="en-US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243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41DB4-C0BD-254D-83F1-C2A581B1A6B4}"/>
              </a:ext>
            </a:extLst>
          </p:cNvPr>
          <p:cNvSpPr txBox="1"/>
          <p:nvPr/>
        </p:nvSpPr>
        <p:spPr>
          <a:xfrm>
            <a:off x="2484699" y="2505670"/>
            <a:ext cx="8225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Sukhumvit Set Text" panose="02000506000000020004" pitchFamily="2" charset="-34"/>
                <a:cs typeface="Sukhumvit Set Text" panose="02000506000000020004" pitchFamily="2" charset="-34"/>
              </a:rPr>
              <a:t>Let’s get your hands dirty!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F66B1-7E4F-624D-8D93-F76B067484CD}"/>
              </a:ext>
            </a:extLst>
          </p:cNvPr>
          <p:cNvSpPr/>
          <p:nvPr/>
        </p:nvSpPr>
        <p:spPr>
          <a:xfrm>
            <a:off x="2890658" y="3429000"/>
            <a:ext cx="2795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Sukhumvit Set Light" panose="02000506000000020004" pitchFamily="2" charset="-34"/>
                <a:cs typeface="Sukhumvit Set Light" panose="02000506000000020004" pitchFamily="2" charset="-34"/>
              </a:rPr>
              <a:t>Let’s go to our workshop…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C231-ED5E-D449-A06D-7772BEF9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258</Words>
  <Application>Microsoft Office PowerPoint</Application>
  <PresentationFormat>Widescreen</PresentationFormat>
  <Paragraphs>43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Sukhumvit Set Light</vt:lpstr>
      <vt:lpstr>Sukhumvit Set Text</vt:lpstr>
      <vt:lpstr>TH Sarabun New</vt:lpstr>
      <vt:lpstr>Times</vt:lpstr>
      <vt:lpstr>Office Theme</vt:lpstr>
      <vt:lpstr>PowerPoint Presentation</vt:lpstr>
      <vt:lpstr>PowerPoint Presentation</vt:lpstr>
      <vt:lpstr>PowerPoint Presentation</vt:lpstr>
      <vt:lpstr>Event-Related Potential (ERP) Based BCI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Phairot Autthasan</dc:creator>
  <cp:lastModifiedBy>พืช ชเลกาญจน์</cp:lastModifiedBy>
  <cp:revision>2</cp:revision>
  <dcterms:created xsi:type="dcterms:W3CDTF">2019-12-20T08:08:09Z</dcterms:created>
  <dcterms:modified xsi:type="dcterms:W3CDTF">2020-03-12T06:06:45Z</dcterms:modified>
</cp:coreProperties>
</file>